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7" r:id="rId2"/>
    <p:sldId id="256" r:id="rId3"/>
    <p:sldId id="258" r:id="rId4"/>
    <p:sldId id="312" r:id="rId5"/>
    <p:sldId id="316" r:id="rId6"/>
    <p:sldId id="315" r:id="rId7"/>
    <p:sldId id="314" r:id="rId8"/>
    <p:sldId id="313" r:id="rId9"/>
    <p:sldId id="318" r:id="rId10"/>
    <p:sldId id="268" r:id="rId11"/>
    <p:sldId id="259" r:id="rId12"/>
    <p:sldId id="269" r:id="rId13"/>
    <p:sldId id="307" r:id="rId14"/>
    <p:sldId id="277" r:id="rId15"/>
    <p:sldId id="281" r:id="rId16"/>
    <p:sldId id="274" r:id="rId17"/>
    <p:sldId id="295" r:id="rId18"/>
    <p:sldId id="296" r:id="rId19"/>
    <p:sldId id="298" r:id="rId20"/>
    <p:sldId id="297" r:id="rId21"/>
    <p:sldId id="299" r:id="rId22"/>
    <p:sldId id="300" r:id="rId23"/>
    <p:sldId id="301" r:id="rId24"/>
    <p:sldId id="308" r:id="rId25"/>
    <p:sldId id="309" r:id="rId26"/>
    <p:sldId id="278" r:id="rId27"/>
    <p:sldId id="284" r:id="rId28"/>
    <p:sldId id="302" r:id="rId29"/>
    <p:sldId id="303" r:id="rId30"/>
    <p:sldId id="304" r:id="rId31"/>
    <p:sldId id="305" r:id="rId32"/>
    <p:sldId id="310" r:id="rId33"/>
    <p:sldId id="283" r:id="rId34"/>
    <p:sldId id="306" r:id="rId35"/>
    <p:sldId id="285" r:id="rId36"/>
    <p:sldId id="311" r:id="rId37"/>
    <p:sldId id="282" r:id="rId38"/>
    <p:sldId id="286" r:id="rId39"/>
    <p:sldId id="275" r:id="rId40"/>
    <p:sldId id="279" r:id="rId41"/>
    <p:sldId id="276" r:id="rId42"/>
    <p:sldId id="288" r:id="rId43"/>
    <p:sldId id="280" r:id="rId44"/>
    <p:sldId id="290" r:id="rId45"/>
    <p:sldId id="291" r:id="rId46"/>
    <p:sldId id="292" r:id="rId47"/>
    <p:sldId id="293" r:id="rId48"/>
    <p:sldId id="29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EC7"/>
    <a:srgbClr val="184AD8"/>
    <a:srgbClr val="66CCFF"/>
    <a:srgbClr val="000000"/>
    <a:srgbClr val="CCFF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>
        <p:scale>
          <a:sx n="75" d="100"/>
          <a:sy n="75" d="100"/>
        </p:scale>
        <p:origin x="979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0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3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64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1383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1406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917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56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21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88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20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44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79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88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1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7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00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042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C09CAA7-8779-4EC1-9CC9-E72A66AB7563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80A9C57-E3A8-4B12-AAB9-66F7868B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640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dCh7_HpKsk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6qu5MfQIUhE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microsoft.com/office/2007/relationships/hdphoto" Target="../media/hdphoto2.wdp"/><Relationship Id="rId9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saturation sat="186000"/>
                    </a14:imgEffect>
                    <a14:imgEffect>
                      <a14:brightnessContrast bright="-33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52" t="24076" r="27030" b="31269"/>
          <a:stretch/>
        </p:blipFill>
        <p:spPr>
          <a:xfrm>
            <a:off x="-10160" y="-10160"/>
            <a:ext cx="12198302" cy="68855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9412" y="2236746"/>
            <a:ext cx="696416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보이시나요</a:t>
            </a:r>
            <a:r>
              <a:rPr lang="en-US" altLang="ko-KR" sz="5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…. </a:t>
            </a:r>
          </a:p>
          <a:p>
            <a:pPr algn="ctr"/>
            <a:endParaRPr lang="en-US" altLang="ko-KR" sz="24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5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선택받은</a:t>
            </a:r>
            <a:r>
              <a:rPr lang="ko-KR" altLang="en-US" sz="5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5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플레이어여</a:t>
            </a:r>
            <a:endParaRPr lang="ko-KR" altLang="en-US" sz="5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323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79314" y="3823454"/>
            <a:ext cx="353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u="sng" dirty="0">
                <a:latin typeface="Open Sans"/>
                <a:hlinkClick r:id="rId2"/>
              </a:rPr>
              <a:t>https://youtu.be/dCh7_HpKsk4</a:t>
            </a:r>
            <a:endParaRPr lang="ko-KR" altLang="en-US" sz="2000" dirty="0">
              <a:latin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8160" y="2423160"/>
            <a:ext cx="373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UCC</a:t>
            </a:r>
            <a:endParaRPr lang="ko-KR" altLang="en-US" sz="4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66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7520" y="2245360"/>
            <a:ext cx="39928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01. </a:t>
            </a:r>
            <a:r>
              <a:rPr lang="ko-KR" altLang="en-US" sz="4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기획</a:t>
            </a:r>
            <a:endParaRPr lang="en-US" altLang="ko-KR" sz="80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z="6600" dirty="0" smtClean="0"/>
          </a:p>
          <a:p>
            <a:r>
              <a:rPr lang="en-US" altLang="ko-KR" sz="6600" dirty="0" smtClean="0"/>
              <a:t>02. </a:t>
            </a:r>
            <a:r>
              <a:rPr lang="ko-KR" altLang="en-US" sz="4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게임 설명</a:t>
            </a:r>
            <a:endParaRPr lang="ko-KR" altLang="en-US" sz="8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78320" y="2245360"/>
            <a:ext cx="39829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03. </a:t>
            </a:r>
            <a:r>
              <a:rPr lang="ko-KR" altLang="en-US" sz="4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en-US" altLang="ko-KR" sz="80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z="6600" dirty="0" smtClean="0"/>
          </a:p>
          <a:p>
            <a:r>
              <a:rPr lang="en-US" altLang="ko-KR" sz="6600" dirty="0" smtClean="0"/>
              <a:t>04. </a:t>
            </a:r>
            <a:r>
              <a:rPr lang="ko-KR" altLang="en-US" sz="4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기술 </a:t>
            </a:r>
            <a:endParaRPr lang="ko-KR" altLang="en-US" sz="8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6217920" y="2415947"/>
            <a:ext cx="3652" cy="2857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5040" y="82296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tx1">
                    <a:lumMod val="65000"/>
                  </a:schemeClr>
                </a:solidFill>
              </a:rPr>
              <a:t>contents</a:t>
            </a:r>
            <a:endParaRPr lang="ko-KR" altLang="en-US" sz="32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0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35680" y="1402080"/>
            <a:ext cx="5008880" cy="401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75760" y="2254518"/>
            <a:ext cx="2509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01.</a:t>
            </a:r>
          </a:p>
          <a:p>
            <a:r>
              <a:rPr lang="en-US" altLang="ko-KR" sz="4800" dirty="0" smtClean="0"/>
              <a:t> </a:t>
            </a:r>
          </a:p>
          <a:p>
            <a:r>
              <a:rPr lang="ko-KR" altLang="en-US" sz="4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기획</a:t>
            </a:r>
            <a:endParaRPr lang="ko-KR" altLang="en-US" sz="4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62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ong Us - 나무위키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744" y="1460091"/>
            <a:ext cx="8460707" cy="395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6488668"/>
            <a:ext cx="5288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smtClean="0"/>
              <a:t>이미지 출처</a:t>
            </a:r>
            <a:r>
              <a:rPr lang="en-US" altLang="ko-KR" sz="600" dirty="0" smtClean="0"/>
              <a:t>: </a:t>
            </a:r>
          </a:p>
          <a:p>
            <a:r>
              <a:rPr lang="ko-KR" altLang="en-US" sz="600" dirty="0" smtClean="0"/>
              <a:t>https</a:t>
            </a:r>
            <a:r>
              <a:rPr lang="ko-KR" altLang="en-US" sz="600" dirty="0"/>
              <a:t>://ww.namu.la/s/630494cbda593e8fec553bd7281e40bc06d07e8c79213dac13b4aa2c0617702e1c2ba56ef0d40869923df555880afed1f945e97fd56363b481391d51590a9aa137b8b6a8bbf5459628a81699fbaa578e75c2876a2371a3a5cc5cf5c0596ed1e4</a:t>
            </a:r>
          </a:p>
        </p:txBody>
      </p:sp>
    </p:spTree>
    <p:extLst>
      <p:ext uri="{BB962C8B-B14F-4D97-AF65-F5344CB8AC3E}">
        <p14:creationId xmlns:p14="http://schemas.microsoft.com/office/powerpoint/2010/main" val="365194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00521">
            <a:off x="2842834" y="760717"/>
            <a:ext cx="7123430" cy="538857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832925" y="2196316"/>
            <a:ext cx="6677025" cy="903173"/>
            <a:chOff x="1832925" y="2196316"/>
            <a:chExt cx="6677025" cy="90317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22738">
              <a:off x="1832925" y="2196316"/>
              <a:ext cx="6677025" cy="657225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r="4180"/>
            <a:stretch/>
          </p:blipFill>
          <p:spPr>
            <a:xfrm>
              <a:off x="5797170" y="2223707"/>
              <a:ext cx="1863470" cy="875782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544383" y="3483171"/>
            <a:ext cx="7943850" cy="909355"/>
            <a:chOff x="2544383" y="3483171"/>
            <a:chExt cx="7943850" cy="90935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50297">
              <a:off x="2544383" y="3702172"/>
              <a:ext cx="7943850" cy="55245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0369" y="3483171"/>
              <a:ext cx="2780031" cy="909355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1487638" y="5046503"/>
            <a:ext cx="9216717" cy="1146492"/>
            <a:chOff x="1487638" y="5046503"/>
            <a:chExt cx="9216717" cy="114649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7638" y="5046503"/>
              <a:ext cx="9216717" cy="1146492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8"/>
            <a:srcRect r="16585" b="5534"/>
            <a:stretch/>
          </p:blipFill>
          <p:spPr>
            <a:xfrm>
              <a:off x="8524222" y="5179402"/>
              <a:ext cx="1239538" cy="520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62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039" b="422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0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35680" y="1402080"/>
            <a:ext cx="5008880" cy="401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75760" y="2254518"/>
            <a:ext cx="3373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02.</a:t>
            </a:r>
          </a:p>
          <a:p>
            <a:r>
              <a:rPr lang="en-US" altLang="ko-KR" sz="4800" dirty="0" smtClean="0"/>
              <a:t> </a:t>
            </a:r>
          </a:p>
          <a:p>
            <a:r>
              <a:rPr lang="ko-KR" altLang="en-US" sz="4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게임 설명</a:t>
            </a:r>
            <a:endParaRPr lang="ko-KR" altLang="en-US" sz="4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30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930" y="205559"/>
            <a:ext cx="7743825" cy="1943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5"/>
          <a:stretch/>
        </p:blipFill>
        <p:spPr>
          <a:xfrm>
            <a:off x="3430494" y="2301107"/>
            <a:ext cx="5197112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688" y="1428484"/>
            <a:ext cx="5660025" cy="522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0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명탐정 코난은 알고 있었을까? 일본 컵라면의 비밀｜더농부 : 네이버 포스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83" y="1572759"/>
            <a:ext cx="4529896" cy="419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240780"/>
            <a:ext cx="3429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 smtClean="0"/>
              <a:t>이미지 출처</a:t>
            </a:r>
            <a:r>
              <a:rPr lang="en-US" altLang="ko-KR" sz="600" dirty="0" smtClean="0"/>
              <a:t>: https</a:t>
            </a:r>
            <a:r>
              <a:rPr lang="en-US" altLang="ko-KR" sz="600" dirty="0"/>
              <a:t>://www.google.com/url?sa=i&amp;url=https%3A%2F%2Fpost.naver.com%2Fviewer%2FpostView.nhn%3FvolumeNo%3D15662811%26memberNo%3D35869883&amp;psig=AOvVaw01INHsBAA0TVUHHf06xSxc&amp;ust=1605567520803000&amp;source=images&amp;cd=vfe&amp;ved=0CAIQjRxqFwoTCNjSnKHThe0CFQAAAAAdAAAAABAD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322065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2223770"/>
            <a:ext cx="7743825" cy="1943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93159" y="5873750"/>
            <a:ext cx="4805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㈜ </a:t>
            </a:r>
            <a:r>
              <a:rPr lang="ko-KR" altLang="en-US" sz="2000" dirty="0" err="1" smtClean="0">
                <a:solidFill>
                  <a:schemeClr val="tx1">
                    <a:lumMod val="75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그려조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616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7" t="2976" r="4262" b="2500"/>
          <a:stretch/>
        </p:blipFill>
        <p:spPr>
          <a:xfrm>
            <a:off x="6768192" y="2000251"/>
            <a:ext cx="3959513" cy="39433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" t="2750" r="4724" b="2358"/>
          <a:stretch/>
        </p:blipFill>
        <p:spPr>
          <a:xfrm>
            <a:off x="1526721" y="2000251"/>
            <a:ext cx="3935186" cy="3943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94314" y="612320"/>
            <a:ext cx="5216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err="1" smtClean="0">
                <a:latin typeface="HY중고딕" panose="02030600000101010101" pitchFamily="18" charset="-127"/>
                <a:ea typeface="HY중고딕" panose="02030600000101010101" pitchFamily="18" charset="-127"/>
              </a:rPr>
              <a:t>제시어</a:t>
            </a:r>
            <a:r>
              <a:rPr lang="en-US" altLang="ko-KR" sz="32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3200" b="1" dirty="0" smtClean="0">
                <a:latin typeface="HY중고딕" panose="02030600000101010101" pitchFamily="18" charset="-127"/>
                <a:ea typeface="HY중고딕" panose="02030600000101010101" pitchFamily="18" charset="-127"/>
              </a:rPr>
              <a:t>마스크 </a:t>
            </a:r>
            <a:endParaRPr lang="ko-KR" altLang="en-US" sz="32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곱셈 기호 5"/>
          <p:cNvSpPr/>
          <p:nvPr/>
        </p:nvSpPr>
        <p:spPr>
          <a:xfrm>
            <a:off x="2065564" y="2579916"/>
            <a:ext cx="2857500" cy="2784020"/>
          </a:xfrm>
          <a:prstGeom prst="mathMultiply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도넛 6"/>
          <p:cNvSpPr/>
          <p:nvPr/>
        </p:nvSpPr>
        <p:spPr>
          <a:xfrm>
            <a:off x="7707001" y="2902404"/>
            <a:ext cx="2081893" cy="2139043"/>
          </a:xfrm>
          <a:prstGeom prst="donut">
            <a:avLst/>
          </a:prstGeom>
          <a:solidFill>
            <a:srgbClr val="295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4833" t="16815" r="34916" b="17259"/>
          <a:stretch/>
        </p:blipFill>
        <p:spPr>
          <a:xfrm>
            <a:off x="3947160" y="777240"/>
            <a:ext cx="4313810" cy="528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8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" t="3815" r="3986" b="3604"/>
          <a:stretch/>
        </p:blipFill>
        <p:spPr>
          <a:xfrm>
            <a:off x="1722665" y="1926769"/>
            <a:ext cx="3592286" cy="35841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730" y="1751233"/>
            <a:ext cx="5616303" cy="3922945"/>
          </a:xfrm>
          <a:prstGeom prst="rect">
            <a:avLst/>
          </a:prstGeom>
        </p:spPr>
      </p:pic>
      <p:pic>
        <p:nvPicPr>
          <p:cNvPr id="9218" name="Picture 2" descr="물음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2" t="11315" r="27333" b="19429"/>
          <a:stretch/>
        </p:blipFill>
        <p:spPr bwMode="auto">
          <a:xfrm rot="3178648">
            <a:off x="10317098" y="1485558"/>
            <a:ext cx="870566" cy="127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물음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2" t="11315" r="27333" b="19429"/>
          <a:stretch/>
        </p:blipFill>
        <p:spPr bwMode="auto">
          <a:xfrm rot="1003870">
            <a:off x="9474547" y="799631"/>
            <a:ext cx="893248" cy="130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6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20" y="530679"/>
            <a:ext cx="8365358" cy="584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0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0269" y="2931158"/>
            <a:ext cx="29959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01. </a:t>
            </a:r>
            <a:r>
              <a:rPr lang="ko-KR" altLang="en-US" sz="4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자유그리기</a:t>
            </a:r>
            <a:endParaRPr lang="ko-KR" altLang="en-US" sz="44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5166" y="2931158"/>
            <a:ext cx="30412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02. </a:t>
            </a:r>
            <a:r>
              <a:rPr lang="ko-KR" altLang="en-US" sz="4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이어그리기</a:t>
            </a:r>
            <a:endParaRPr lang="ko-KR" altLang="en-US" sz="8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4095202" y="2415947"/>
            <a:ext cx="3652" cy="2857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5040" y="82296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65000"/>
                  </a:schemeClr>
                </a:solidFill>
              </a:rPr>
              <a:t>mode</a:t>
            </a:r>
            <a:endParaRPr lang="ko-KR" altLang="en-US" sz="4000" dirty="0">
              <a:solidFill>
                <a:schemeClr val="tx1">
                  <a:lumMod val="65000"/>
                </a:scheme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7823565" y="2429556"/>
            <a:ext cx="3652" cy="2857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39032" y="2928436"/>
            <a:ext cx="30412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03. </a:t>
            </a:r>
            <a:r>
              <a:rPr lang="en-US" altLang="ko-KR" sz="4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 AI</a:t>
            </a:r>
            <a:r>
              <a:rPr lang="ko-KR" altLang="en-US" sz="4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수리중</a:t>
            </a:r>
            <a:endParaRPr lang="ko-KR" altLang="en-US" sz="8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47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0269" y="2931158"/>
            <a:ext cx="29959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01. </a:t>
            </a:r>
            <a:r>
              <a:rPr lang="ko-KR" altLang="en-US" sz="4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자유그리기</a:t>
            </a:r>
            <a:endParaRPr lang="ko-KR" altLang="en-US" sz="44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5166" y="2931158"/>
            <a:ext cx="30412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02. </a:t>
            </a:r>
            <a:r>
              <a:rPr lang="ko-KR" altLang="en-US" sz="440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이어그리기</a:t>
            </a:r>
            <a:endParaRPr lang="ko-KR" altLang="en-US" sz="8000" dirty="0">
              <a:solidFill>
                <a:schemeClr val="bg1">
                  <a:lumMod val="50000"/>
                  <a:lumOff val="5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4095202" y="2415947"/>
            <a:ext cx="3652" cy="2857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5040" y="82296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65000"/>
                  </a:schemeClr>
                </a:solidFill>
              </a:rPr>
              <a:t>mode</a:t>
            </a:r>
            <a:endParaRPr lang="ko-KR" altLang="en-US" sz="4000" dirty="0">
              <a:solidFill>
                <a:schemeClr val="tx1">
                  <a:lumMod val="65000"/>
                </a:scheme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7823565" y="2429556"/>
            <a:ext cx="3652" cy="2857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39032" y="2928436"/>
            <a:ext cx="30412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03. </a:t>
            </a:r>
            <a:r>
              <a:rPr lang="en-US" altLang="ko-KR" sz="44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AI</a:t>
            </a:r>
            <a:r>
              <a:rPr lang="ko-KR" altLang="en-US" sz="440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수리중</a:t>
            </a:r>
            <a:endParaRPr lang="ko-KR" altLang="en-US" sz="8000" dirty="0">
              <a:solidFill>
                <a:schemeClr val="bg1">
                  <a:lumMod val="50000"/>
                  <a:lumOff val="5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182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Mode 01 </a:t>
            </a:r>
            <a:r>
              <a:rPr lang="ko-KR" altLang="en-US" sz="2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자유그리기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58" y="1891393"/>
            <a:ext cx="4966607" cy="49666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67994" y="3037114"/>
            <a:ext cx="1143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AI</a:t>
            </a:r>
            <a:endParaRPr lang="ko-KR" altLang="en-US" sz="6000" dirty="0">
              <a:solidFill>
                <a:schemeClr val="bg1"/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379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95" y="160723"/>
            <a:ext cx="8174469" cy="65414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Mode 01 </a:t>
            </a:r>
            <a:r>
              <a:rPr lang="ko-KR" altLang="en-US" sz="2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자유그리기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03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Mode 01 </a:t>
            </a:r>
            <a:r>
              <a:rPr lang="ko-KR" altLang="en-US" sz="2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자유그리기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557" y="1228044"/>
            <a:ext cx="65627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4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Mode 01 </a:t>
            </a:r>
            <a:r>
              <a:rPr lang="ko-KR" altLang="en-US" sz="2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자유그리기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70" y="1828661"/>
            <a:ext cx="9906859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0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8895" y="1270615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안녕하십니까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40" y="3088323"/>
            <a:ext cx="4160828" cy="29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3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Mode 01 </a:t>
            </a:r>
            <a:r>
              <a:rPr lang="ko-KR" altLang="en-US" sz="2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자유그리기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58" y="1989270"/>
            <a:ext cx="4085523" cy="34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Mode 01 </a:t>
            </a:r>
            <a:r>
              <a:rPr lang="ko-KR" altLang="en-US" sz="2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자유그리기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839" y="2063885"/>
            <a:ext cx="4428433" cy="34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0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0269" y="2931158"/>
            <a:ext cx="29959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01. </a:t>
            </a:r>
            <a:r>
              <a:rPr lang="ko-KR" altLang="en-US" sz="440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자유그리기</a:t>
            </a:r>
            <a:endParaRPr lang="ko-KR" altLang="en-US" sz="4400" dirty="0" smtClean="0">
              <a:solidFill>
                <a:schemeClr val="bg1">
                  <a:lumMod val="50000"/>
                  <a:lumOff val="5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5166" y="2931158"/>
            <a:ext cx="30412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02. </a:t>
            </a:r>
            <a:r>
              <a:rPr lang="ko-KR" altLang="en-US" sz="4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이어그리기</a:t>
            </a:r>
            <a:endParaRPr lang="ko-KR" altLang="en-US" sz="8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4095202" y="2415947"/>
            <a:ext cx="3652" cy="2857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5040" y="82296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65000"/>
                  </a:schemeClr>
                </a:solidFill>
              </a:rPr>
              <a:t>mode</a:t>
            </a:r>
            <a:endParaRPr lang="ko-KR" altLang="en-US" sz="4000" dirty="0">
              <a:solidFill>
                <a:schemeClr val="tx1">
                  <a:lumMod val="65000"/>
                </a:scheme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7823565" y="2429556"/>
            <a:ext cx="3652" cy="2857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39032" y="2928436"/>
            <a:ext cx="30412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03. </a:t>
            </a:r>
            <a:r>
              <a:rPr lang="en-US" altLang="ko-KR" sz="44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   AI</a:t>
            </a:r>
            <a:r>
              <a:rPr lang="ko-KR" altLang="en-US" sz="440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수리중</a:t>
            </a:r>
            <a:endParaRPr lang="ko-KR" altLang="en-US" sz="8000" dirty="0">
              <a:solidFill>
                <a:schemeClr val="bg1">
                  <a:lumMod val="50000"/>
                  <a:lumOff val="5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846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Mode 02 </a:t>
            </a:r>
            <a:r>
              <a:rPr lang="ko-KR" altLang="en-US" sz="2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이어그리기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956" y="1355271"/>
            <a:ext cx="7453662" cy="5206326"/>
          </a:xfrm>
          <a:prstGeom prst="rect">
            <a:avLst/>
          </a:prstGeom>
        </p:spPr>
      </p:pic>
      <p:pic>
        <p:nvPicPr>
          <p:cNvPr id="4" name="삐이이 삐이이 비상밸 소리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656" y="6317916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2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04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Mode 02 </a:t>
            </a:r>
            <a:r>
              <a:rPr lang="ko-KR" altLang="en-US" sz="2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이어그리기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375702"/>
            <a:ext cx="10629745" cy="266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2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Mode 02 </a:t>
            </a:r>
            <a:r>
              <a:rPr lang="ko-KR" altLang="en-US" sz="2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이어그리기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36" y="1132465"/>
            <a:ext cx="8926286" cy="54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4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0269" y="2931158"/>
            <a:ext cx="299592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01. </a:t>
            </a:r>
            <a:r>
              <a:rPr lang="ko-KR" altLang="en-US" sz="440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자유그리기</a:t>
            </a:r>
            <a:endParaRPr lang="ko-KR" altLang="en-US" sz="4400" dirty="0" smtClean="0">
              <a:solidFill>
                <a:schemeClr val="bg1">
                  <a:lumMod val="50000"/>
                  <a:lumOff val="5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35166" y="2931158"/>
            <a:ext cx="30412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02. </a:t>
            </a:r>
            <a:r>
              <a:rPr lang="ko-KR" altLang="en-US" sz="440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이어그리기</a:t>
            </a:r>
            <a:endParaRPr lang="ko-KR" altLang="en-US" sz="8000" dirty="0">
              <a:solidFill>
                <a:schemeClr val="bg1">
                  <a:lumMod val="50000"/>
                  <a:lumOff val="50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4095202" y="2415947"/>
            <a:ext cx="3652" cy="2857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5040" y="822960"/>
            <a:ext cx="167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tx1">
                    <a:lumMod val="65000"/>
                  </a:schemeClr>
                </a:solidFill>
              </a:rPr>
              <a:t>mode</a:t>
            </a:r>
            <a:endParaRPr lang="ko-KR" altLang="en-US" sz="4000" dirty="0">
              <a:solidFill>
                <a:schemeClr val="tx1">
                  <a:lumMod val="65000"/>
                </a:schemeClr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7823565" y="2429556"/>
            <a:ext cx="3652" cy="2857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39032" y="2928436"/>
            <a:ext cx="30412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/>
              <a:t>03. </a:t>
            </a:r>
            <a:r>
              <a:rPr lang="en-US" altLang="ko-KR" sz="4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 AI</a:t>
            </a:r>
            <a:r>
              <a:rPr lang="ko-KR" altLang="en-US" sz="4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수리중</a:t>
            </a:r>
            <a:endParaRPr lang="ko-KR" altLang="en-US" sz="8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0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Mode 03 </a:t>
            </a:r>
            <a:r>
              <a:rPr lang="en-US" altLang="ko-KR" sz="2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AI </a:t>
            </a:r>
            <a:r>
              <a:rPr lang="ko-KR" altLang="en-US" sz="2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점검중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16" y="2057399"/>
            <a:ext cx="3631008" cy="38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9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Mode 03 </a:t>
            </a:r>
            <a:r>
              <a:rPr lang="en-US" altLang="ko-KR" sz="2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AI </a:t>
            </a:r>
            <a:r>
              <a:rPr lang="ko-KR" altLang="en-US" sz="2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점검중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90" y="2049097"/>
            <a:ext cx="9906859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1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35680" y="1402080"/>
            <a:ext cx="5008880" cy="401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75760" y="2254518"/>
            <a:ext cx="2509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03.</a:t>
            </a:r>
          </a:p>
          <a:p>
            <a:r>
              <a:rPr lang="en-US" altLang="ko-KR" sz="4800" dirty="0" smtClean="0"/>
              <a:t> </a:t>
            </a:r>
          </a:p>
          <a:p>
            <a:r>
              <a:rPr lang="ko-KR" altLang="en-US" sz="4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시연</a:t>
            </a:r>
            <a:endParaRPr lang="ko-KR" altLang="en-US" sz="4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181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89587" y="803255"/>
            <a:ext cx="91582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“</a:t>
            </a:r>
            <a:r>
              <a:rPr lang="ko-KR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그리고 아무도 없었다</a:t>
            </a:r>
            <a:r>
              <a:rPr lang="en-US" altLang="ko-K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.”</a:t>
            </a:r>
            <a:r>
              <a:rPr lang="ko-KR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를</a:t>
            </a:r>
            <a:endParaRPr lang="en-US" altLang="ko-KR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개발한</a:t>
            </a:r>
            <a:endParaRPr lang="en-US" altLang="ko-KR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40" y="3088323"/>
            <a:ext cx="4160828" cy="29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4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250714" y="3823454"/>
            <a:ext cx="3879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u="sng" dirty="0">
                <a:latin typeface="Open Sans"/>
                <a:hlinkClick r:id="rId2"/>
              </a:rPr>
              <a:t>https://youtu.be/6qu5MfQIUhE</a:t>
            </a:r>
            <a:endParaRPr lang="ko-KR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328160" y="2423160"/>
            <a:ext cx="373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시연영상</a:t>
            </a:r>
            <a:endParaRPr lang="ko-KR" altLang="en-US" sz="4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84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35680" y="1402080"/>
            <a:ext cx="5008880" cy="401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75760" y="2254518"/>
            <a:ext cx="25095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04.</a:t>
            </a:r>
          </a:p>
          <a:p>
            <a:r>
              <a:rPr lang="en-US" altLang="ko-KR" sz="4800" dirty="0" smtClean="0"/>
              <a:t> </a:t>
            </a:r>
          </a:p>
          <a:p>
            <a:r>
              <a:rPr lang="ko-KR" altLang="en-US" sz="4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기술</a:t>
            </a:r>
            <a:endParaRPr lang="ko-KR" altLang="en-US" sz="4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127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시작하기 — Vue.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08" y="1568645"/>
            <a:ext cx="1717040" cy="171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기술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pring boot 정리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000" y1="47333" x2="41000" y2="47333"/>
                        <a14:foregroundMark x1="47167" y1="50000" x2="47167" y2="50000"/>
                        <a14:foregroundMark x1="55500" y1="48000" x2="55500" y2="48000"/>
                        <a14:foregroundMark x1="60417" y1="47333" x2="60417" y2="47333"/>
                        <a14:foregroundMark x1="60167" y1="38167" x2="60167" y2="38167"/>
                        <a14:foregroundMark x1="62583" y1="47500" x2="62583" y2="47500"/>
                        <a14:foregroundMark x1="72000" y1="44167" x2="72000" y2="44167"/>
                        <a14:foregroundMark x1="35083" y1="56000" x2="35083" y2="56000"/>
                        <a14:foregroundMark x1="32917" y1="49833" x2="32917" y2="49833"/>
                        <a14:backgroundMark x1="74333" y1="55833" x2="74333" y2="5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49" t="33780" r="22121" b="31046"/>
          <a:stretch/>
        </p:blipFill>
        <p:spPr bwMode="auto">
          <a:xfrm>
            <a:off x="3632036" y="1654103"/>
            <a:ext cx="3331029" cy="99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jango 3.0이 나왔다고?. 요즘 Django 를 사용하지 않아 관심을 많이 끄고 있었는데 마침… | by Taehwan Kim  | Mediu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4678669"/>
            <a:ext cx="2134839" cy="97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roduction to Cloud Security with AWS | by Aregbesola Olumuyiwa | Data  Driven Investor | Medium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6" t="20652" r="13949" b="20954"/>
          <a:stretch/>
        </p:blipFill>
        <p:spPr bwMode="auto">
          <a:xfrm>
            <a:off x="4571393" y="4456612"/>
            <a:ext cx="2776451" cy="169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GINX | High Performance Load Balancer, Web Server, &amp; Reverse Prox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723" y="2844185"/>
            <a:ext cx="4329836" cy="145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aim's blog :: MySQL 설치하고 실행하기 (on Mac)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787" y="1086654"/>
            <a:ext cx="3033842" cy="156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ensorflow로 50줄짜리 Original GAN Code 구현하기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98" y="2763153"/>
            <a:ext cx="4059329" cy="1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8492014" y="4456612"/>
            <a:ext cx="1969523" cy="2089192"/>
            <a:chOff x="9608036" y="4678669"/>
            <a:chExt cx="1969523" cy="2089192"/>
          </a:xfrm>
        </p:grpSpPr>
        <p:pic>
          <p:nvPicPr>
            <p:cNvPr id="1042" name="Picture 18" descr="ai-basic0002-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72" t="18145" r="11110" b="11115"/>
            <a:stretch/>
          </p:blipFill>
          <p:spPr bwMode="auto">
            <a:xfrm>
              <a:off x="9608036" y="4678669"/>
              <a:ext cx="1969523" cy="1615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830797" y="6183086"/>
              <a:ext cx="1524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solidFill>
                    <a:srgbClr val="66CCFF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yolo</a:t>
              </a:r>
              <a:endParaRPr lang="ko-KR" altLang="en-US" sz="3200" dirty="0">
                <a:solidFill>
                  <a:srgbClr val="66CCFF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356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기술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3552240" y="1892519"/>
            <a:ext cx="4937986" cy="2713672"/>
            <a:chOff x="3486926" y="2203177"/>
            <a:chExt cx="4937986" cy="2713672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82" b="47838"/>
            <a:stretch/>
          </p:blipFill>
          <p:spPr>
            <a:xfrm>
              <a:off x="3486926" y="2203177"/>
              <a:ext cx="4937986" cy="271367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564743" y="3340223"/>
              <a:ext cx="349068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 smtClean="0">
                  <a:solidFill>
                    <a:schemeClr val="bg1"/>
                  </a:solidFill>
                  <a:latin typeface="a장미다방" panose="02020600000000000000" pitchFamily="18" charset="-127"/>
                  <a:ea typeface="a장미다방" panose="02020600000000000000" pitchFamily="18" charset="-127"/>
                </a:rPr>
                <a:t>server</a:t>
              </a:r>
              <a:endParaRPr lang="ko-KR" altLang="en-US" sz="6600" dirty="0">
                <a:solidFill>
                  <a:schemeClr val="bg1"/>
                </a:solidFill>
                <a:latin typeface="a장미다방" panose="02020600000000000000" pitchFamily="18" charset="-127"/>
                <a:ea typeface="a장미다방" panose="02020600000000000000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623135" y="965388"/>
            <a:ext cx="3033842" cy="1564957"/>
            <a:chOff x="7623135" y="965388"/>
            <a:chExt cx="3033842" cy="1564957"/>
          </a:xfrm>
        </p:grpSpPr>
        <p:pic>
          <p:nvPicPr>
            <p:cNvPr id="1044" name="Picture 20" descr="Daim's blog :: MySQL 설치하고 실행하기 (on Mac)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3135" y="965388"/>
              <a:ext cx="3033842" cy="1564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8333697" y="1246188"/>
              <a:ext cx="780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DB</a:t>
              </a:r>
            </a:p>
            <a:p>
              <a:pPr algn="ctr"/>
              <a:r>
                <a:rPr lang="en-US" altLang="ko-KR" dirty="0" smtClean="0"/>
                <a:t>3306</a:t>
              </a:r>
              <a:endParaRPr lang="ko-KR" altLang="en-US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476244" y="3203960"/>
            <a:ext cx="2134839" cy="1738600"/>
            <a:chOff x="9476244" y="3203960"/>
            <a:chExt cx="2134839" cy="1738600"/>
          </a:xfrm>
        </p:grpSpPr>
        <p:pic>
          <p:nvPicPr>
            <p:cNvPr id="20" name="Picture 6" descr="Django 3.0이 나왔다고?. 요즘 Django 를 사용하지 않아 관심을 많이 끄고 있었는데 마침… | by Taehwan Kim  | Mediu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244" y="3203960"/>
              <a:ext cx="2134839" cy="97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9789886" y="4296229"/>
              <a:ext cx="13135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AI Server</a:t>
              </a:r>
            </a:p>
            <a:p>
              <a:pPr algn="ctr"/>
              <a:r>
                <a:rPr lang="en-US" altLang="ko-KR" dirty="0" smtClean="0"/>
                <a:t>8005</a:t>
              </a:r>
              <a:endParaRPr lang="ko-KR" altLang="en-US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280150" y="4771885"/>
            <a:ext cx="2134839" cy="1718077"/>
            <a:chOff x="7280150" y="4771885"/>
            <a:chExt cx="2134839" cy="1718077"/>
          </a:xfrm>
        </p:grpSpPr>
        <p:pic>
          <p:nvPicPr>
            <p:cNvPr id="1030" name="Picture 6" descr="Django 3.0이 나왔다고?. 요즘 Django 를 사용하지 않아 관심을 많이 끄고 있었는데 마침… | by Taehwan Kim  | Mediu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0150" y="4771885"/>
              <a:ext cx="2134839" cy="97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495761" y="5843631"/>
              <a:ext cx="17126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Auth</a:t>
              </a:r>
              <a:r>
                <a:rPr lang="en-US" altLang="ko-KR" dirty="0" smtClean="0"/>
                <a:t> Server</a:t>
              </a:r>
            </a:p>
            <a:p>
              <a:pPr algn="ctr"/>
              <a:r>
                <a:rPr lang="en-US" altLang="ko-KR" dirty="0" smtClean="0"/>
                <a:t>8000</a:t>
              </a:r>
              <a:endParaRPr lang="ko-KR" altLang="en-US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314995" y="4683006"/>
            <a:ext cx="3331029" cy="1483791"/>
            <a:chOff x="1314995" y="4683006"/>
            <a:chExt cx="3331029" cy="1483791"/>
          </a:xfrm>
        </p:grpSpPr>
        <p:pic>
          <p:nvPicPr>
            <p:cNvPr id="23" name="Picture 4" descr="Spring boot 정리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1000" y1="47333" x2="41000" y2="47333"/>
                          <a14:foregroundMark x1="47167" y1="50000" x2="47167" y2="50000"/>
                          <a14:foregroundMark x1="55500" y1="48000" x2="55500" y2="48000"/>
                          <a14:foregroundMark x1="60417" y1="47333" x2="60417" y2="47333"/>
                          <a14:foregroundMark x1="60167" y1="38167" x2="60167" y2="38167"/>
                          <a14:foregroundMark x1="62583" y1="47500" x2="62583" y2="47500"/>
                          <a14:foregroundMark x1="72000" y1="44167" x2="72000" y2="44167"/>
                          <a14:foregroundMark x1="35083" y1="56000" x2="35083" y2="56000"/>
                          <a14:foregroundMark x1="32917" y1="49833" x2="32917" y2="49833"/>
                          <a14:backgroundMark x1="74333" y1="55833" x2="74333" y2="5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9" t="33780" r="22121" b="31046"/>
            <a:stretch/>
          </p:blipFill>
          <p:spPr bwMode="auto">
            <a:xfrm>
              <a:off x="1314995" y="4683006"/>
              <a:ext cx="3331029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2271487" y="5520466"/>
              <a:ext cx="1661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Lobby Server</a:t>
              </a:r>
            </a:p>
            <a:p>
              <a:pPr algn="ctr"/>
              <a:r>
                <a:rPr lang="en-US" altLang="ko-KR" dirty="0" smtClean="0"/>
                <a:t>8001</a:t>
              </a:r>
              <a:endParaRPr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88155" y="2203177"/>
            <a:ext cx="3331029" cy="1433354"/>
            <a:chOff x="688155" y="2203177"/>
            <a:chExt cx="3331029" cy="1433354"/>
          </a:xfrm>
        </p:grpSpPr>
        <p:pic>
          <p:nvPicPr>
            <p:cNvPr id="1028" name="Picture 4" descr="Spring boot 정리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1000" y1="47333" x2="41000" y2="47333"/>
                          <a14:foregroundMark x1="47167" y1="50000" x2="47167" y2="50000"/>
                          <a14:foregroundMark x1="55500" y1="48000" x2="55500" y2="48000"/>
                          <a14:foregroundMark x1="60417" y1="47333" x2="60417" y2="47333"/>
                          <a14:foregroundMark x1="60167" y1="38167" x2="60167" y2="38167"/>
                          <a14:foregroundMark x1="62583" y1="47500" x2="62583" y2="47500"/>
                          <a14:foregroundMark x1="72000" y1="44167" x2="72000" y2="44167"/>
                          <a14:foregroundMark x1="35083" y1="56000" x2="35083" y2="56000"/>
                          <a14:foregroundMark x1="32917" y1="49833" x2="32917" y2="49833"/>
                          <a14:backgroundMark x1="74333" y1="55833" x2="74333" y2="5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9" t="33780" r="22121" b="31046"/>
            <a:stretch/>
          </p:blipFill>
          <p:spPr bwMode="auto">
            <a:xfrm>
              <a:off x="688155" y="2203177"/>
              <a:ext cx="3331029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642295" y="2990200"/>
              <a:ext cx="1756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Game Server</a:t>
              </a:r>
            </a:p>
            <a:p>
              <a:pPr algn="ctr"/>
              <a:r>
                <a:rPr lang="en-US" altLang="ko-KR" dirty="0" smtClean="0"/>
                <a:t>8002</a:t>
              </a:r>
              <a:endParaRPr lang="ko-KR" altLang="en-US" dirty="0"/>
            </a:p>
          </p:txBody>
        </p:sp>
      </p:grpSp>
      <p:cxnSp>
        <p:nvCxnSpPr>
          <p:cNvPr id="29" name="직선 화살표 연결선 28"/>
          <p:cNvCxnSpPr/>
          <p:nvPr/>
        </p:nvCxnSpPr>
        <p:spPr>
          <a:xfrm flipH="1" flipV="1">
            <a:off x="4183088" y="2801260"/>
            <a:ext cx="1078341" cy="72083"/>
          </a:xfrm>
          <a:prstGeom prst="straightConnector1">
            <a:avLst/>
          </a:prstGeom>
          <a:ln w="63500">
            <a:solidFill>
              <a:srgbClr val="92D050"/>
            </a:solidFill>
            <a:headEnd type="none" w="sm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883269" y="2203178"/>
            <a:ext cx="540890" cy="313800"/>
          </a:xfrm>
          <a:prstGeom prst="straightConnector1">
            <a:avLst/>
          </a:prstGeom>
          <a:ln w="63500">
            <a:solidFill>
              <a:srgbClr val="92D050"/>
            </a:solidFill>
            <a:headEnd type="none" w="sm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4024640" y="4137561"/>
            <a:ext cx="990254" cy="454744"/>
          </a:xfrm>
          <a:prstGeom prst="straightConnector1">
            <a:avLst/>
          </a:prstGeom>
          <a:ln w="63500">
            <a:solidFill>
              <a:srgbClr val="92D050"/>
            </a:solidFill>
            <a:headEnd type="none" w="sm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8120838" y="3514180"/>
            <a:ext cx="1087608" cy="122351"/>
          </a:xfrm>
          <a:prstGeom prst="straightConnector1">
            <a:avLst/>
          </a:prstGeom>
          <a:ln w="63500">
            <a:solidFill>
              <a:srgbClr val="92D050"/>
            </a:solidFill>
            <a:headEnd type="none" w="sm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6702481" y="4075334"/>
            <a:ext cx="395005" cy="1287695"/>
          </a:xfrm>
          <a:prstGeom prst="straightConnector1">
            <a:avLst/>
          </a:prstGeom>
          <a:ln w="63500">
            <a:solidFill>
              <a:srgbClr val="92D050"/>
            </a:solidFill>
            <a:headEnd type="none" w="sm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1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7272741" y="4408604"/>
            <a:ext cx="3331029" cy="1483791"/>
            <a:chOff x="1314995" y="4683006"/>
            <a:chExt cx="3331029" cy="1483791"/>
          </a:xfrm>
        </p:grpSpPr>
        <p:pic>
          <p:nvPicPr>
            <p:cNvPr id="19" name="Picture 4" descr="Spring boot 정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1000" y1="47333" x2="41000" y2="47333"/>
                          <a14:foregroundMark x1="47167" y1="50000" x2="47167" y2="50000"/>
                          <a14:foregroundMark x1="55500" y1="48000" x2="55500" y2="48000"/>
                          <a14:foregroundMark x1="60417" y1="47333" x2="60417" y2="47333"/>
                          <a14:foregroundMark x1="60167" y1="38167" x2="60167" y2="38167"/>
                          <a14:foregroundMark x1="62583" y1="47500" x2="62583" y2="47500"/>
                          <a14:foregroundMark x1="72000" y1="44167" x2="72000" y2="44167"/>
                          <a14:foregroundMark x1="35083" y1="56000" x2="35083" y2="56000"/>
                          <a14:foregroundMark x1="32917" y1="49833" x2="32917" y2="49833"/>
                          <a14:backgroundMark x1="74333" y1="55833" x2="74333" y2="5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9" t="33780" r="22121" b="31046"/>
            <a:stretch/>
          </p:blipFill>
          <p:spPr bwMode="auto">
            <a:xfrm>
              <a:off x="1314995" y="4683006"/>
              <a:ext cx="3331029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271487" y="5520466"/>
              <a:ext cx="1661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Lobby Server</a:t>
              </a:r>
            </a:p>
            <a:p>
              <a:pPr algn="ctr"/>
              <a:r>
                <a:rPr lang="en-US" altLang="ko-KR" dirty="0" smtClean="0"/>
                <a:t>8001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272741" y="1940842"/>
            <a:ext cx="3331029" cy="1433354"/>
            <a:chOff x="688155" y="2203177"/>
            <a:chExt cx="3331029" cy="1433354"/>
          </a:xfrm>
        </p:grpSpPr>
        <p:pic>
          <p:nvPicPr>
            <p:cNvPr id="16" name="Picture 4" descr="Spring boot 정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1000" y1="47333" x2="41000" y2="47333"/>
                          <a14:foregroundMark x1="47167" y1="50000" x2="47167" y2="50000"/>
                          <a14:foregroundMark x1="55500" y1="48000" x2="55500" y2="48000"/>
                          <a14:foregroundMark x1="60417" y1="47333" x2="60417" y2="47333"/>
                          <a14:foregroundMark x1="60167" y1="38167" x2="60167" y2="38167"/>
                          <a14:foregroundMark x1="62583" y1="47500" x2="62583" y2="47500"/>
                          <a14:foregroundMark x1="72000" y1="44167" x2="72000" y2="44167"/>
                          <a14:foregroundMark x1="35083" y1="56000" x2="35083" y2="56000"/>
                          <a14:foregroundMark x1="32917" y1="49833" x2="32917" y2="49833"/>
                          <a14:backgroundMark x1="74333" y1="55833" x2="74333" y2="5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9" t="33780" r="22121" b="31046"/>
            <a:stretch/>
          </p:blipFill>
          <p:spPr bwMode="auto">
            <a:xfrm>
              <a:off x="688155" y="2203177"/>
              <a:ext cx="3331029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1642295" y="2990200"/>
              <a:ext cx="1756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Game Server</a:t>
              </a:r>
            </a:p>
            <a:p>
              <a:pPr algn="ctr"/>
              <a:r>
                <a:rPr lang="en-US" altLang="ko-KR" dirty="0" smtClean="0"/>
                <a:t>8002</a:t>
              </a:r>
              <a:endParaRPr lang="ko-KR" altLang="en-US" dirty="0"/>
            </a:p>
          </p:txBody>
        </p:sp>
      </p:grpSp>
      <p:pic>
        <p:nvPicPr>
          <p:cNvPr id="1026" name="Picture 2" descr="시작하기 — Vue.j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326" y="2846071"/>
            <a:ext cx="1717040" cy="171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기술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393879" y="3940362"/>
            <a:ext cx="2282535" cy="564266"/>
          </a:xfrm>
          <a:prstGeom prst="straightConnector1">
            <a:avLst/>
          </a:prstGeom>
          <a:ln w="63500">
            <a:solidFill>
              <a:schemeClr val="tx1">
                <a:alpha val="3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4393879" y="2854367"/>
            <a:ext cx="2282535" cy="564266"/>
          </a:xfrm>
          <a:prstGeom prst="straightConnector1">
            <a:avLst/>
          </a:prstGeom>
          <a:ln w="63500">
            <a:solidFill>
              <a:schemeClr val="tx1">
                <a:alpha val="3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3900427" y="4757599"/>
            <a:ext cx="2988951" cy="794592"/>
            <a:chOff x="4165980" y="4329605"/>
            <a:chExt cx="2988951" cy="794592"/>
          </a:xfrm>
          <a:noFill/>
        </p:grpSpPr>
        <p:sp>
          <p:nvSpPr>
            <p:cNvPr id="39" name="TextBox 38"/>
            <p:cNvSpPr txBox="1"/>
            <p:nvPr/>
          </p:nvSpPr>
          <p:spPr>
            <a:xfrm>
              <a:off x="4165980" y="4329605"/>
              <a:ext cx="2988951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solidFill>
                    <a:schemeClr val="tx1">
                      <a:alpha val="93000"/>
                    </a:schemeClr>
                  </a:solidFill>
                  <a:latin typeface="Algerian" panose="04020705040A02060702" pitchFamily="82" charset="0"/>
                </a:rPr>
                <a:t>WEB Socket</a:t>
              </a:r>
              <a:endParaRPr lang="ko-KR" altLang="en-US" sz="2800" dirty="0">
                <a:solidFill>
                  <a:schemeClr val="tx1">
                    <a:alpha val="93000"/>
                  </a:schemeClr>
                </a:solidFill>
                <a:latin typeface="Algerian" panose="04020705040A02060702" pitchFamily="82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66367" y="4754865"/>
              <a:ext cx="2988563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>
                      <a:alpha val="93000"/>
                    </a:schemeClr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rPr>
                <a:t>실시간 채팅</a:t>
              </a:r>
              <a:endParaRPr lang="ko-KR" altLang="en-US" dirty="0">
                <a:solidFill>
                  <a:schemeClr val="tx1">
                    <a:alpha val="93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304529" y="1733907"/>
            <a:ext cx="2180749" cy="853457"/>
            <a:chOff x="4216872" y="1497827"/>
            <a:chExt cx="2180749" cy="853457"/>
          </a:xfrm>
        </p:grpSpPr>
        <p:sp>
          <p:nvSpPr>
            <p:cNvPr id="23" name="TextBox 22"/>
            <p:cNvSpPr txBox="1"/>
            <p:nvPr/>
          </p:nvSpPr>
          <p:spPr>
            <a:xfrm>
              <a:off x="4476736" y="1497827"/>
              <a:ext cx="16610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atin typeface="Algerian" panose="04020705040A02060702" pitchFamily="82" charset="0"/>
                </a:rPr>
                <a:t>stomp</a:t>
              </a:r>
              <a:endParaRPr lang="ko-KR" altLang="en-US" sz="2800" dirty="0">
                <a:latin typeface="Algerian" panose="04020705040A02060702" pitchFamily="8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16872" y="1981952"/>
              <a:ext cx="21807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캔버스 실시간 공유</a:t>
              </a:r>
              <a:endParaRPr lang="ko-KR" altLang="en-US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05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7272741" y="4408604"/>
            <a:ext cx="3331029" cy="1483791"/>
            <a:chOff x="1314995" y="4683006"/>
            <a:chExt cx="3331029" cy="1483791"/>
          </a:xfrm>
        </p:grpSpPr>
        <p:pic>
          <p:nvPicPr>
            <p:cNvPr id="19" name="Picture 4" descr="Spring boot 정리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1000" y1="47333" x2="41000" y2="47333"/>
                          <a14:foregroundMark x1="47167" y1="50000" x2="47167" y2="50000"/>
                          <a14:foregroundMark x1="55500" y1="48000" x2="55500" y2="48000"/>
                          <a14:foregroundMark x1="60417" y1="47333" x2="60417" y2="47333"/>
                          <a14:foregroundMark x1="60167" y1="38167" x2="60167" y2="38167"/>
                          <a14:foregroundMark x1="62583" y1="47500" x2="62583" y2="47500"/>
                          <a14:foregroundMark x1="72000" y1="44167" x2="72000" y2="44167"/>
                          <a14:foregroundMark x1="35083" y1="56000" x2="35083" y2="56000"/>
                          <a14:foregroundMark x1="32917" y1="49833" x2="32917" y2="49833"/>
                          <a14:backgroundMark x1="74333" y1="55833" x2="74333" y2="5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9" t="33780" r="22121" b="31046"/>
            <a:stretch/>
          </p:blipFill>
          <p:spPr bwMode="auto">
            <a:xfrm>
              <a:off x="1314995" y="4683006"/>
              <a:ext cx="3331029" cy="997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2271487" y="5520466"/>
              <a:ext cx="16618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Game Server</a:t>
              </a:r>
            </a:p>
            <a:p>
              <a:pPr algn="ctr"/>
              <a:r>
                <a:rPr lang="en-US" altLang="ko-KR" dirty="0" smtClean="0"/>
                <a:t>8001</a:t>
              </a:r>
              <a:endParaRPr lang="ko-KR" altLang="en-US" dirty="0"/>
            </a:p>
          </p:txBody>
        </p:sp>
      </p:grpSp>
      <p:pic>
        <p:nvPicPr>
          <p:cNvPr id="1026" name="Picture 2" descr="시작하기 — Vue.j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326" y="2846071"/>
            <a:ext cx="1717040" cy="171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기술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4354199" y="4183139"/>
            <a:ext cx="2282535" cy="644325"/>
          </a:xfrm>
          <a:prstGeom prst="straightConnector1">
            <a:avLst/>
          </a:prstGeom>
          <a:ln w="63500">
            <a:solidFill>
              <a:schemeClr val="tx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4318380" y="2631688"/>
            <a:ext cx="2318354" cy="837357"/>
            <a:chOff x="4165980" y="2454774"/>
            <a:chExt cx="2318354" cy="837357"/>
          </a:xfrm>
        </p:grpSpPr>
        <p:cxnSp>
          <p:nvCxnSpPr>
            <p:cNvPr id="46" name="직선 화살표 연결선 45"/>
            <p:cNvCxnSpPr/>
            <p:nvPr/>
          </p:nvCxnSpPr>
          <p:spPr>
            <a:xfrm flipV="1">
              <a:off x="4165980" y="2454774"/>
              <a:ext cx="2282535" cy="564266"/>
            </a:xfrm>
            <a:prstGeom prst="straightConnector1">
              <a:avLst/>
            </a:prstGeom>
            <a:ln w="63500">
              <a:solidFill>
                <a:schemeClr val="tx1">
                  <a:alpha val="3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4201799" y="2727865"/>
              <a:ext cx="2282535" cy="564266"/>
            </a:xfrm>
            <a:prstGeom prst="straightConnector1">
              <a:avLst/>
            </a:prstGeom>
            <a:ln w="63500">
              <a:solidFill>
                <a:schemeClr val="tx1">
                  <a:alpha val="30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3333366" y="4748896"/>
            <a:ext cx="298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1">
                    <a:alpha val="93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3. </a:t>
            </a:r>
            <a:r>
              <a:rPr lang="ko-KR" altLang="en-US" dirty="0" smtClean="0">
                <a:solidFill>
                  <a:schemeClr val="tx1">
                    <a:alpha val="93000"/>
                  </a:schemeClr>
                </a:solidFill>
                <a:latin typeface="HY신명조" panose="02030600000101010101" pitchFamily="18" charset="-127"/>
                <a:ea typeface="HY신명조" panose="02030600000101010101" pitchFamily="18" charset="-127"/>
              </a:rPr>
              <a:t>판독결과 전송</a:t>
            </a:r>
            <a:endParaRPr lang="ko-KR" altLang="en-US" dirty="0">
              <a:solidFill>
                <a:schemeClr val="tx1">
                  <a:alpha val="93000"/>
                </a:schemeClr>
              </a:solidFill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01915" y="2331089"/>
            <a:ext cx="218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1.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그림 공유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992756" y="1845413"/>
            <a:ext cx="2134839" cy="1738600"/>
            <a:chOff x="9476244" y="3203960"/>
            <a:chExt cx="2134839" cy="1738600"/>
          </a:xfrm>
        </p:grpSpPr>
        <p:pic>
          <p:nvPicPr>
            <p:cNvPr id="25" name="Picture 6" descr="Django 3.0이 나왔다고?. 요즘 Django 를 사용하지 않아 관심을 많이 끄고 있었는데 마침… | by Taehwan Kim  | Mediu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6244" y="3203960"/>
              <a:ext cx="2134839" cy="971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9789886" y="4296229"/>
              <a:ext cx="13135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AI Server</a:t>
              </a:r>
            </a:p>
            <a:p>
              <a:pPr algn="ctr"/>
              <a:r>
                <a:rPr lang="en-US" altLang="ko-KR" dirty="0" smtClean="0"/>
                <a:t>8005</a:t>
              </a:r>
              <a:endParaRPr lang="ko-KR" alt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191200" y="3452396"/>
            <a:ext cx="2180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en-US" altLang="ko-KR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판독결과 전송</a:t>
            </a: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42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35680" y="1402080"/>
            <a:ext cx="5008880" cy="401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75759" y="2254518"/>
            <a:ext cx="36763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/>
              <a:t>05. </a:t>
            </a:r>
          </a:p>
          <a:p>
            <a:r>
              <a:rPr lang="en-US" altLang="ko-KR" sz="4800" dirty="0" smtClean="0"/>
              <a:t> </a:t>
            </a:r>
          </a:p>
          <a:p>
            <a:r>
              <a:rPr lang="ko-KR" altLang="en-US" sz="4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개발자 소개</a:t>
            </a:r>
            <a:endParaRPr lang="ko-KR" altLang="en-US" sz="48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4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355600"/>
            <a:ext cx="4236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개발자</a:t>
            </a:r>
            <a:endParaRPr lang="ko-KR" altLang="en-US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792480" y="873760"/>
            <a:ext cx="10596880" cy="20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68" y="2235854"/>
            <a:ext cx="2930473" cy="2705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312" y="2115238"/>
            <a:ext cx="2388571" cy="224154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093" y="1564275"/>
            <a:ext cx="2388571" cy="224154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5" y="1468670"/>
            <a:ext cx="2388571" cy="224154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80" y="2115238"/>
            <a:ext cx="2388571" cy="22415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339" y="4051884"/>
            <a:ext cx="217274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김호한</a:t>
            </a:r>
            <a:endParaRPr lang="en-US" altLang="ko-KR" sz="28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사원</a:t>
            </a:r>
            <a:r>
              <a:rPr lang="en-US" altLang="ko-KR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en-US" altLang="ko-KR" sz="1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sz="28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dirty="0" smtClean="0"/>
              <a:t>AI Server</a:t>
            </a:r>
          </a:p>
          <a:p>
            <a:pPr algn="ctr"/>
            <a:r>
              <a:rPr lang="en-US" altLang="ko-KR" dirty="0" smtClean="0"/>
              <a:t>Friend Alarm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445513" y="4477401"/>
            <a:ext cx="217274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박상현</a:t>
            </a:r>
            <a:endParaRPr lang="en-US" altLang="ko-KR" sz="28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대리</a:t>
            </a:r>
            <a:r>
              <a:rPr lang="en-US" altLang="ko-KR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en-US" altLang="ko-KR" sz="1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sz="28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dirty="0" smtClean="0"/>
              <a:t>Lobby Server</a:t>
            </a:r>
          </a:p>
          <a:p>
            <a:pPr algn="ctr"/>
            <a:r>
              <a:rPr lang="en-US" altLang="ko-KR" dirty="0" smtClean="0"/>
              <a:t>Data Base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14930" y="5061920"/>
            <a:ext cx="217274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조대흠</a:t>
            </a:r>
            <a:endParaRPr lang="en-US" altLang="ko-KR" sz="28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대표이사</a:t>
            </a:r>
            <a:r>
              <a:rPr lang="en-US" altLang="ko-KR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</a:p>
          <a:p>
            <a:pPr algn="ctr"/>
            <a:endParaRPr lang="en-US" altLang="ko-KR" sz="14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dirty="0" smtClean="0"/>
              <a:t>Game Server</a:t>
            </a:r>
          </a:p>
          <a:p>
            <a:pPr algn="ctr"/>
            <a:r>
              <a:rPr lang="en-US" altLang="ko-KR" dirty="0"/>
              <a:t>D</a:t>
            </a:r>
            <a:r>
              <a:rPr lang="en-US" altLang="ko-KR" dirty="0" smtClean="0"/>
              <a:t>istribute</a:t>
            </a:r>
          </a:p>
          <a:p>
            <a:pPr algn="ctr"/>
            <a:endParaRPr lang="en-US" altLang="ko-KR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7334014" y="4477401"/>
            <a:ext cx="217274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유수정</a:t>
            </a:r>
            <a:endParaRPr lang="en-US" altLang="ko-KR" sz="28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과장</a:t>
            </a:r>
            <a:r>
              <a:rPr lang="en-US" altLang="ko-KR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en-US" altLang="ko-KR" sz="1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sz="28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dirty="0" smtClean="0"/>
              <a:t>Wait Room Front</a:t>
            </a:r>
          </a:p>
          <a:p>
            <a:pPr algn="ctr"/>
            <a:r>
              <a:rPr lang="en-US" altLang="ko-KR" dirty="0" smtClean="0"/>
              <a:t>Game Play Front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661004" y="4035107"/>
            <a:ext cx="217274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황신실</a:t>
            </a:r>
            <a:endParaRPr lang="en-US" altLang="ko-KR" sz="28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</a:t>
            </a:r>
            <a:r>
              <a:rPr lang="ko-KR" altLang="en-US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사원</a:t>
            </a:r>
            <a:r>
              <a:rPr lang="en-US" altLang="ko-KR" sz="14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)</a:t>
            </a:r>
            <a:endParaRPr lang="en-US" altLang="ko-KR" sz="1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endParaRPr lang="en-US" altLang="ko-KR" sz="28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en-US" altLang="ko-KR" dirty="0" smtClean="0"/>
              <a:t>Lobby Front</a:t>
            </a:r>
          </a:p>
          <a:p>
            <a:pPr algn="ctr"/>
            <a:r>
              <a:rPr lang="en-US" altLang="ko-KR" dirty="0" smtClean="0"/>
              <a:t>Login Back &amp; Front</a:t>
            </a:r>
          </a:p>
        </p:txBody>
      </p:sp>
    </p:spTree>
    <p:extLst>
      <p:ext uri="{BB962C8B-B14F-4D97-AF65-F5344CB8AC3E}">
        <p14:creationId xmlns:p14="http://schemas.microsoft.com/office/powerpoint/2010/main" val="405265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35680" y="1402080"/>
            <a:ext cx="5008880" cy="401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75759" y="2254518"/>
            <a:ext cx="36763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8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4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감사합니다</a:t>
            </a:r>
            <a:r>
              <a:rPr lang="en-US" altLang="ko-KR" sz="48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04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424836" y="1270615"/>
            <a:ext cx="5687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㈜ </a:t>
            </a:r>
            <a:r>
              <a:rPr lang="ko-KR" altLang="en-US" sz="5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그려조</a:t>
            </a:r>
            <a:r>
              <a:rPr lang="ko-KR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 입니다</a:t>
            </a:r>
            <a:r>
              <a:rPr lang="en-US" altLang="ko-K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40" y="3088323"/>
            <a:ext cx="4160828" cy="29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4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36824" y="803255"/>
            <a:ext cx="82638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저희 게임의 베타테스터로</a:t>
            </a:r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지원해주신 여러분께</a:t>
            </a:r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40" y="3088323"/>
            <a:ext cx="4160828" cy="29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4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528756" y="1270615"/>
            <a:ext cx="74799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진심으로 감사드립니다</a:t>
            </a:r>
            <a:r>
              <a:rPr lang="en-US" altLang="ko-K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40" y="3088323"/>
            <a:ext cx="4160828" cy="29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5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214314" y="1270615"/>
            <a:ext cx="4108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발표에 앞서</a:t>
            </a:r>
            <a:r>
              <a:rPr lang="en-US" altLang="ko-KR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40" y="3088323"/>
            <a:ext cx="4160828" cy="29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6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060154" y="803255"/>
            <a:ext cx="64171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게임 티저 </a:t>
            </a:r>
            <a:r>
              <a:rPr lang="ko-KR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영상부터 </a:t>
            </a:r>
            <a:endParaRPr lang="en-US" altLang="ko-KR" sz="5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algn="ctr"/>
            <a:r>
              <a:rPr lang="ko-KR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시청하시겠습니다</a:t>
            </a:r>
            <a:r>
              <a:rPr lang="en-US" altLang="ko-K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40" y="3088323"/>
            <a:ext cx="4160828" cy="29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6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슬레이트">
  <a:themeElements>
    <a:clrScheme name="슬레이트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슬레이트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슬레이트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TM04033929[[fn=슬레이트]]</Template>
  <TotalTime>734</TotalTime>
  <Words>271</Words>
  <Application>Microsoft Office PowerPoint</Application>
  <PresentationFormat>와이드스크린</PresentationFormat>
  <Paragraphs>131</Paragraphs>
  <Slides>48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a장미다방</vt:lpstr>
      <vt:lpstr>HY신명조</vt:lpstr>
      <vt:lpstr>HY중고딕</vt:lpstr>
      <vt:lpstr>Open Sans</vt:lpstr>
      <vt:lpstr>돋움</vt:lpstr>
      <vt:lpstr>Algerian</vt:lpstr>
      <vt:lpstr>Calisto MT</vt:lpstr>
      <vt:lpstr>Trebuchet MS</vt:lpstr>
      <vt:lpstr>Wingdings 2</vt:lpstr>
      <vt:lpstr>슬레이트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59</cp:revision>
  <dcterms:created xsi:type="dcterms:W3CDTF">2020-11-15T13:59:01Z</dcterms:created>
  <dcterms:modified xsi:type="dcterms:W3CDTF">2020-11-19T11:54:41Z</dcterms:modified>
</cp:coreProperties>
</file>